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81" r:id="rId2"/>
    <p:sldId id="257" r:id="rId3"/>
    <p:sldId id="258" r:id="rId4"/>
    <p:sldId id="259" r:id="rId5"/>
    <p:sldId id="279" r:id="rId6"/>
    <p:sldId id="261" r:id="rId7"/>
    <p:sldId id="262" r:id="rId8"/>
    <p:sldId id="274" r:id="rId9"/>
    <p:sldId id="264" r:id="rId10"/>
    <p:sldId id="288" r:id="rId11"/>
    <p:sldId id="287" r:id="rId12"/>
    <p:sldId id="266" r:id="rId13"/>
    <p:sldId id="270" r:id="rId14"/>
    <p:sldId id="269" r:id="rId15"/>
    <p:sldId id="268" r:id="rId16"/>
    <p:sldId id="271" r:id="rId17"/>
    <p:sldId id="28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7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9B278-6A47-4753-BD5E-64BD4FF8DEEC}" type="datetimeFigureOut">
              <a:rPr lang="pt-BR" smtClean="0"/>
              <a:pPr/>
              <a:t>02/10/2014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348B-E4CE-40BC-9258-959965192D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09BF-97E3-4670-BC0F-A87C319C5D6F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DA7A-2990-4CEE-833D-B9E2F70A0FFF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0D4E-E228-4167-8D51-74CA618D1263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F473-ABC6-4450-997B-7168ED1ED9EB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92A0-8F5E-4112-B4F8-649EE89BD3B7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E0FC-60D8-4C42-8D66-613CCD12A853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AA85-B457-4087-AF59-1A1E59D83C11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0B0F-7789-4DC4-81A8-A349E11807DF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EC7-49AF-4897-94CA-DFE18A5B830D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0954-9EC5-4A76-BA2D-463A1EA0F754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B061-108F-4D8C-860B-C22F0A57BE6E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9F10-4A02-42EC-97F6-FF0228DB5E8F}" type="datetime1">
              <a:rPr lang="pt-BR" smtClean="0"/>
              <a:pPr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AUDIÊNCIA PÚBLICA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2145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PREFEITURA MUNICIPAL DE RESENDE</a:t>
            </a:r>
          </a:p>
          <a:p>
            <a:pPr algn="ctr">
              <a:buNone/>
            </a:pP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214678" y="5857892"/>
            <a:ext cx="2895600" cy="2857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>
                <a:solidFill>
                  <a:schemeClr val="tx1"/>
                </a:solidFill>
              </a:rPr>
              <a:t>Controladoria Geral do Município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6" name="Picture 3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3" y="928669"/>
            <a:ext cx="857257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857232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APLICAÇÃO NA EDUCAÇÃO</a:t>
            </a: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Art. 184 da LOA – Até 2º Quadrimestre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237313"/>
            <a:ext cx="2895600" cy="288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5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66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715272" y="357166"/>
            <a:ext cx="6429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1526251"/>
          <a:ext cx="7929618" cy="4551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16251"/>
                <a:gridCol w="2013367"/>
              </a:tblGrid>
              <a:tr h="36240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31801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Ensino Fundamental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48.901</a:t>
                      </a:r>
                      <a:endParaRPr lang="pt-BR" sz="1600" b="1" dirty="0"/>
                    </a:p>
                  </a:txBody>
                  <a:tcPr/>
                </a:tc>
              </a:tr>
              <a:tr h="3300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Ensino Infantil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5.078</a:t>
                      </a:r>
                      <a:endParaRPr lang="pt-BR" sz="1600" b="1" dirty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Ensino Médio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383</a:t>
                      </a:r>
                      <a:endParaRPr lang="pt-BR" sz="1600" b="1" dirty="0"/>
                    </a:p>
                  </a:txBody>
                  <a:tcPr/>
                </a:tc>
              </a:tr>
              <a:tr h="3300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– Ensino Profissional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68</a:t>
                      </a:r>
                      <a:endParaRPr lang="pt-BR" sz="1600" b="1" dirty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– Educação de Jovens e Adultos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193</a:t>
                      </a:r>
                      <a:endParaRPr lang="pt-BR" sz="1600" b="1" dirty="0"/>
                    </a:p>
                  </a:txBody>
                  <a:tcPr/>
                </a:tc>
              </a:tr>
              <a:tr h="3300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 – Educação Especial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1.23</a:t>
                      </a:r>
                      <a:r>
                        <a:rPr lang="pt-BR" sz="1600" b="1" dirty="0"/>
                        <a:t>0</a:t>
                      </a:r>
                      <a:endParaRPr lang="pt-BR" sz="1600" b="1" dirty="0" smtClean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G - Outros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2.957</a:t>
                      </a:r>
                      <a:endParaRPr lang="pt-BR" sz="1600" b="1" dirty="0"/>
                    </a:p>
                  </a:txBody>
                  <a:tcPr/>
                </a:tc>
              </a:tr>
              <a:tr h="3325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Sub-total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58.810</a:t>
                      </a:r>
                      <a:endParaRPr lang="pt-BR" sz="1600" b="1" dirty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H – Despesa não computada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1.947</a:t>
                      </a:r>
                      <a:endParaRPr lang="pt-BR" sz="1600" b="1" dirty="0"/>
                    </a:p>
                  </a:txBody>
                  <a:tcPr/>
                </a:tc>
              </a:tr>
              <a:tr h="3300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I – Total ( A+B+C+D+E+F+G-H)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56.863</a:t>
                      </a:r>
                      <a:endParaRPr lang="pt-BR" sz="1600" b="1" dirty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J – Receita Resultante de Impostos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189.664</a:t>
                      </a:r>
                      <a:endParaRPr lang="pt-BR" sz="1600" b="1" dirty="0"/>
                    </a:p>
                  </a:txBody>
                  <a:tcPr/>
                </a:tc>
              </a:tr>
              <a:tr h="36240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Percentual Aplicado (I/J)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29,98%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APLICAÇÃO NA SAÚDE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</a:rPr>
              <a:t>ATÉ O 2º QUADRIMESTRE DE 2014</a:t>
            </a:r>
            <a:endParaRPr lang="pt-BR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71472" y="1785924"/>
          <a:ext cx="8072494" cy="3500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8919"/>
                <a:gridCol w="1513575"/>
              </a:tblGrid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Descrição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RECEITAS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de Impostos e transferências Constitucionais</a:t>
                      </a:r>
                      <a:r>
                        <a:rPr lang="pt-BR" b="1" baseline="0" dirty="0" smtClean="0"/>
                        <a:t> (I)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189.664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DESPESAS PRÓPRIAS COM SAÚDE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</a:t>
                      </a:r>
                      <a:r>
                        <a:rPr lang="pt-BR" b="1" baseline="0" dirty="0" smtClean="0"/>
                        <a:t> – Despesas com saúde ( Função 10)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87.535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 – Despesas custeadas com recursos vinculados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28.408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CÁLCULO DOS GASTOS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 DAS DESPESAS</a:t>
                      </a:r>
                      <a:r>
                        <a:rPr lang="pt-BR" b="1" baseline="0" dirty="0" smtClean="0"/>
                        <a:t> PRÓPRIAS COM SAÚDE  (II) = (A – 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59.127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%</a:t>
                      </a:r>
                      <a:r>
                        <a:rPr lang="pt-BR" b="1" baseline="0" dirty="0" smtClean="0"/>
                        <a:t> DAS DESPESAS PRÓPRIAS COM SAÚDE – EC Nº 29/00 (II/I)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31,17%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3"/>
            <a:ext cx="2895600" cy="428628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857893"/>
            <a:ext cx="2019328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2" y="42860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RESENPREV/2014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pt-B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71473" y="2143115"/>
          <a:ext cx="7929618" cy="324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263"/>
                <a:gridCol w="1784652"/>
                <a:gridCol w="1775585"/>
                <a:gridCol w="1780118"/>
              </a:tblGrid>
              <a:tr h="302511">
                <a:tc gridSpan="4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RESULTADO PREVIDENCIÁRIO  ( R$ 1.000,00 )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02511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Descrição</a:t>
                      </a:r>
                      <a:endParaRPr lang="pt-BR" sz="1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235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3º Bimestre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4º Bimestre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/>
                        <a:t> 2º Quadrimestre</a:t>
                      </a:r>
                      <a:endParaRPr lang="pt-BR" sz="1400" b="1" dirty="0"/>
                    </a:p>
                  </a:txBody>
                  <a:tcPr anchor="ctr"/>
                </a:tc>
              </a:tr>
              <a:tr h="27501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10.106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11.262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21.368</a:t>
                      </a:r>
                      <a:endParaRPr lang="pt-BR" sz="1400" b="1" dirty="0"/>
                    </a:p>
                  </a:txBody>
                  <a:tcPr/>
                </a:tc>
              </a:tr>
              <a:tr h="27501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   3.284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   3.224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   6.508</a:t>
                      </a:r>
                      <a:endParaRPr lang="pt-BR" sz="1400" b="1" dirty="0"/>
                    </a:p>
                  </a:txBody>
                  <a:tcPr/>
                </a:tc>
              </a:tr>
              <a:tr h="27501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  6.822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   8.038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14.860</a:t>
                      </a:r>
                      <a:endParaRPr lang="pt-BR" sz="1400" b="1" dirty="0"/>
                    </a:p>
                  </a:txBody>
                  <a:tcPr/>
                </a:tc>
              </a:tr>
              <a:tr h="295202"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/>
                </a:tc>
              </a:tr>
              <a:tr h="500354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RESERVA FINANCEIRA</a:t>
                      </a:r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37271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/>
                        <a:t> Reserva Financeira em 31/08/2014 – R$ 154.055</a:t>
                      </a:r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71802" y="5877272"/>
            <a:ext cx="2895600" cy="360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/>
              <a:t>Controladoria Geral do Município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4"/>
            <a:ext cx="2133600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7" y="642918"/>
            <a:ext cx="8572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358082" y="714356"/>
            <a:ext cx="6429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NOMINAL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9090"/>
                <a:gridCol w="2114536"/>
                <a:gridCol w="218597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( R$</a:t>
                      </a:r>
                      <a:r>
                        <a:rPr lang="pt-BR" baseline="0" dirty="0" smtClean="0"/>
                        <a:t>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31/12/2013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31/08/2014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D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E )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Dívida Consolidada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125.512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118.501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Disponibilidade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44.938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32.767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Dívida Consolidada</a:t>
                      </a:r>
                      <a:r>
                        <a:rPr lang="pt-BR" sz="1600" b="1" baseline="0" dirty="0" smtClean="0"/>
                        <a:t> Líquida (C=A-B)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80.574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85.734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Descrição</a:t>
                      </a:r>
                      <a:endParaRPr lang="pt-B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Evolução do Período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2º</a:t>
                      </a:r>
                      <a:r>
                        <a:rPr lang="pt-BR" sz="1600" b="1" baseline="0" dirty="0" smtClean="0"/>
                        <a:t> Quadrimestre</a:t>
                      </a:r>
                      <a:r>
                        <a:rPr lang="pt-BR" sz="1600" b="1" dirty="0" smtClean="0"/>
                        <a:t> de 2014  ( CE  -  CD )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Nominal</a:t>
                      </a: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5.160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89241"/>
            <a:ext cx="2895600" cy="432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143645"/>
            <a:ext cx="2133600" cy="428628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072330" y="428604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58204" cy="1143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LIMITE DA DÍVIDA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2º Quadrimestre - 2014</a:t>
            </a:r>
            <a:endParaRPr lang="pt-B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229600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29222"/>
                <a:gridCol w="2000264"/>
                <a:gridCol w="1300114"/>
              </a:tblGrid>
              <a:tr h="3136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A – Receita Corrente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404.350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100,00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B – Dívida Consolidada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118.384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29,28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C – Dívida Consolidada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85.612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21,17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 – Limite Máximo  ( 120,00% </a:t>
                      </a:r>
                      <a:r>
                        <a:rPr lang="pt-BR" sz="2000" b="1" baseline="0" dirty="0" smtClean="0"/>
                        <a:t> de A 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485.220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120,00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00702"/>
            <a:ext cx="2895600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429263"/>
            <a:ext cx="2133600" cy="571505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2" y="78579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5" y="78579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 COM PESSOAL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2000238"/>
          <a:ext cx="8229600" cy="3372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7610"/>
                <a:gridCol w="1500198"/>
                <a:gridCol w="1571636"/>
                <a:gridCol w="1400156"/>
              </a:tblGrid>
              <a:tr h="374690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Despesa com Pessoal (R$ 1.000,00)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Executivo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Legislativo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Receita Corrente Líquida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404.350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404.350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404.350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Despesa Realizada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202.125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 8.144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210.269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Percentual de Despesa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49,99%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2,01%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52,00%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</a:t>
                      </a:r>
                      <a:r>
                        <a:rPr lang="pt-BR" sz="1600" b="1" baseline="0" dirty="0" smtClean="0"/>
                        <a:t> - Limite de Alerta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48,60%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5,40%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</a:t>
                      </a:r>
                      <a:r>
                        <a:rPr lang="pt-BR" sz="1600" b="1" baseline="0" dirty="0" smtClean="0"/>
                        <a:t> - Limite Prudencial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51,30%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5,70%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57,00%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– Limite Máximo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6,00%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60,00%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643577"/>
            <a:ext cx="2895600" cy="3571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500703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69" y="428603"/>
            <a:ext cx="895349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286644" y="42860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PRIMÁRIO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1582657"/>
          <a:ext cx="8358246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61049"/>
                <a:gridCol w="1450604"/>
                <a:gridCol w="1657834"/>
                <a:gridCol w="1588759"/>
              </a:tblGrid>
              <a:tr h="29506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3º Bimestre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4º</a:t>
                      </a:r>
                      <a:r>
                        <a:rPr lang="pt-BR" sz="1400" baseline="0" dirty="0" smtClean="0"/>
                        <a:t> Bimestre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Até o 2º Quadrimestre</a:t>
                      </a:r>
                      <a:endParaRPr lang="pt-BR" sz="1400" dirty="0"/>
                    </a:p>
                  </a:txBody>
                  <a:tcPr anchor="ctr"/>
                </a:tc>
              </a:tr>
              <a:tr h="2950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</a:tr>
              <a:tr h="236611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</a:t>
                      </a:r>
                      <a:r>
                        <a:rPr lang="pt-BR" sz="1400" b="1" baseline="0" dirty="0" smtClean="0"/>
                        <a:t> Fiscais Correntes  ( A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69.285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71.314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297.234</a:t>
                      </a:r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Aplicações Financeiras</a:t>
                      </a:r>
                      <a:r>
                        <a:rPr lang="pt-BR" sz="1400" b="1" baseline="0" dirty="0" smtClean="0"/>
                        <a:t> ( B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5.843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7.815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23.559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de Capital ( C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693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667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4.132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Alienação de Ativos ( D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161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Operações de Crédito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1.223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Fiscais Líquidas ( E = A – B + C - D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64.135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64.166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276.423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Correntes ( F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68.466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69.941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265.891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Juros e Encargos da Dívida ( G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784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769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3.078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de Capital ( H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3.867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3.889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13.136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Amortização da Dívida ( I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804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3.174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 Primárias Líquidas</a:t>
                      </a:r>
                      <a:r>
                        <a:rPr lang="pt-BR" sz="1400" b="1" baseline="0" dirty="0" smtClean="0"/>
                        <a:t> (J = F - G + H - I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70.749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72.257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272.775</a:t>
                      </a:r>
                      <a:endParaRPr lang="pt-BR" sz="1400" b="1" dirty="0"/>
                    </a:p>
                  </a:txBody>
                  <a:tcPr/>
                </a:tc>
              </a:tr>
              <a:tr h="29958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Primário ( E – J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-6.614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-8.091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3.648</a:t>
                      </a:r>
                      <a:endParaRPr lang="pt-BR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2895600" cy="4286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6553200" y="6215082"/>
            <a:ext cx="2133600" cy="506393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2" y="357166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57166"/>
            <a:ext cx="857256" cy="8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ELABORADO E APRESENTADO POR:</a:t>
            </a:r>
            <a:br>
              <a:rPr lang="pt-BR" sz="2400" dirty="0" smtClean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2571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pt-BR" sz="1400" b="1" dirty="0" smtClean="0">
                <a:solidFill>
                  <a:schemeClr val="tx1"/>
                </a:solidFill>
              </a:rPr>
              <a:t> </a:t>
            </a:r>
            <a:r>
              <a:rPr lang="pt-BR" sz="1400" b="1" dirty="0" err="1" smtClean="0">
                <a:solidFill>
                  <a:schemeClr val="tx1"/>
                </a:solidFill>
              </a:rPr>
              <a:t>Ludemar</a:t>
            </a:r>
            <a:r>
              <a:rPr lang="pt-BR" sz="1400" b="1" dirty="0" smtClean="0">
                <a:solidFill>
                  <a:schemeClr val="tx1"/>
                </a:solidFill>
              </a:rPr>
              <a:t> Pereira </a:t>
            </a:r>
          </a:p>
          <a:p>
            <a:r>
              <a:rPr lang="pt-BR" sz="1400" b="1" dirty="0" smtClean="0">
                <a:solidFill>
                  <a:schemeClr val="tx1"/>
                </a:solidFill>
              </a:rPr>
              <a:t>Controlador Geral do Município</a:t>
            </a:r>
          </a:p>
          <a:p>
            <a:r>
              <a:rPr lang="pt-BR" sz="1400" b="1" dirty="0" smtClean="0">
                <a:solidFill>
                  <a:schemeClr val="tx1"/>
                </a:solidFill>
              </a:rPr>
              <a:t>CRC/RJ nº 023.486-0                                                  </a:t>
            </a:r>
          </a:p>
          <a:p>
            <a:pPr algn="l"/>
            <a:endParaRPr lang="pt-BR" sz="1400" b="1" dirty="0" smtClean="0">
              <a:solidFill>
                <a:schemeClr val="tx1"/>
              </a:solidFill>
            </a:endParaRPr>
          </a:p>
          <a:p>
            <a:r>
              <a:rPr lang="pt-BR" sz="1400" b="1" dirty="0" smtClean="0">
                <a:solidFill>
                  <a:schemeClr val="tx1"/>
                </a:solidFill>
              </a:rPr>
              <a:t>José </a:t>
            </a:r>
            <a:r>
              <a:rPr lang="pt-BR" sz="1400" b="1" dirty="0" err="1" smtClean="0">
                <a:solidFill>
                  <a:schemeClr val="tx1"/>
                </a:solidFill>
              </a:rPr>
              <a:t>Rechuan</a:t>
            </a:r>
            <a:r>
              <a:rPr lang="pt-BR" sz="1400" b="1" dirty="0" smtClean="0">
                <a:solidFill>
                  <a:schemeClr val="tx1"/>
                </a:solidFill>
              </a:rPr>
              <a:t> Junior</a:t>
            </a:r>
          </a:p>
          <a:p>
            <a:r>
              <a:rPr lang="pt-BR" sz="1400" b="1" dirty="0" smtClean="0">
                <a:solidFill>
                  <a:schemeClr val="tx1"/>
                </a:solidFill>
              </a:rPr>
              <a:t>Prefeito Municipal</a:t>
            </a:r>
          </a:p>
          <a:p>
            <a:pPr algn="r"/>
            <a:endParaRPr lang="pt-BR" sz="1400" b="1" dirty="0" smtClean="0">
              <a:solidFill>
                <a:schemeClr val="tx1"/>
              </a:solidFill>
            </a:endParaRPr>
          </a:p>
          <a:p>
            <a:r>
              <a:rPr lang="pt-BR" sz="1400" b="1" dirty="0" smtClean="0">
                <a:solidFill>
                  <a:schemeClr val="tx1"/>
                </a:solidFill>
              </a:rPr>
              <a:t>Resende, 03 de outubro de 2014</a:t>
            </a:r>
          </a:p>
          <a:p>
            <a:pPr algn="r"/>
            <a:endParaRPr lang="pt-BR" sz="1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67"/>
            <a:ext cx="2895600" cy="3571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857893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7"/>
            <a:ext cx="785818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1" y="642918"/>
            <a:ext cx="785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b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2º QUADRIMESTRE</a:t>
            </a:r>
            <a:endParaRPr lang="pt-BR" sz="2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1643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endParaRPr lang="pt-BR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EXECUÇÃO ORÇAMENTÁRIA </a:t>
            </a:r>
          </a:p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GESTÃO FISCAL</a:t>
            </a:r>
          </a:p>
          <a:p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786453"/>
            <a:ext cx="2895600" cy="4286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2050" name="Picture 2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071546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142984"/>
            <a:ext cx="9286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METAS FISCAIS PREVISTAS - LDO</a:t>
            </a: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071680"/>
          <a:ext cx="8229600" cy="32147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6040"/>
                <a:gridCol w="1357322"/>
                <a:gridCol w="1285884"/>
                <a:gridCol w="1285884"/>
                <a:gridCol w="1614470"/>
              </a:tblGrid>
              <a:tr h="374529">
                <a:tc rowSpan="3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Especificação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Desdobramento das Metas Fiscais por Quadrimestre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7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Quadrimestres</a:t>
                      </a:r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Total</a:t>
                      </a:r>
                    </a:p>
                    <a:p>
                      <a:pPr algn="ctr"/>
                      <a:r>
                        <a:rPr lang="pt-BR" sz="2000" b="1" dirty="0" smtClean="0"/>
                        <a:t>(R$ 1.000,00)</a:t>
                      </a:r>
                      <a:endParaRPr lang="pt-BR" sz="2000" b="1" dirty="0"/>
                    </a:p>
                  </a:txBody>
                  <a:tcPr/>
                </a:tc>
              </a:tr>
              <a:tr h="4057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1º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2º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3º</a:t>
                      </a:r>
                      <a:endParaRPr lang="pt-BR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Receita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Despesa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 Primário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5.682</a:t>
                      </a:r>
                      <a:endParaRPr lang="pt-BR" sz="2000" b="1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 Nominal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12.453</a:t>
                      </a:r>
                      <a:endParaRPr lang="pt-BR" sz="2000" b="1" dirty="0"/>
                    </a:p>
                  </a:txBody>
                  <a:tcPr/>
                </a:tc>
              </a:tr>
              <a:tr h="4057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Montante da Dívida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3074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55" y="623875"/>
            <a:ext cx="823911" cy="87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5" y="642918"/>
            <a:ext cx="71438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AVALIAÇÃO DO CUMPRIMENTO 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DAS METAS FISCAIS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2071677"/>
          <a:ext cx="8501124" cy="3171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280"/>
                <a:gridCol w="1500198"/>
                <a:gridCol w="1500198"/>
                <a:gridCol w="1214448"/>
              </a:tblGrid>
              <a:tr h="428629">
                <a:tc gridSpan="4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SEGUNDO </a:t>
                      </a:r>
                      <a:r>
                        <a:rPr lang="pt-BR" dirty="0" smtClean="0"/>
                        <a:t>QUADRIMESTRE DE 2014 ( R$ 1.000,00 )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4476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Especificação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r>
                        <a:rPr lang="pt-BR" b="1" baseline="0" dirty="0" smtClean="0"/>
                        <a:t>  e  t  a  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5412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Fixada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Realizada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dk1"/>
                          </a:solidFill>
                        </a:rPr>
                        <a:t>Perc.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8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Receita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141.959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-7,24%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052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Despesa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133.709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-12,63%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1516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Resultado</a:t>
                      </a:r>
                      <a:r>
                        <a:rPr lang="pt-BR" sz="2000" b="1" baseline="0" dirty="0" smtClean="0"/>
                        <a:t> Primário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-14.704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-876,35%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35296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Resultado Nominal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12.538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202,05%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1516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Montante da Dívida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118.501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-14,93%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4098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5" y="5714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9" y="500042"/>
            <a:ext cx="78581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CUMPRIMENTO DAS METAS FISCAIS PREVISTAS </a:t>
            </a:r>
            <a:br>
              <a:rPr lang="pt-BR" sz="2000" b="1" dirty="0" smtClean="0">
                <a:solidFill>
                  <a:schemeClr val="tx1"/>
                </a:solidFill>
              </a:rPr>
            </a:br>
            <a:r>
              <a:rPr lang="pt-BR" sz="2000" b="1" dirty="0" smtClean="0">
                <a:solidFill>
                  <a:schemeClr val="tx1"/>
                </a:solidFill>
              </a:rPr>
              <a:t>NA LDO  - Até 2º QUADRIMESTRE/2014</a:t>
            </a:r>
            <a:endParaRPr lang="pt-B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4" y="2500306"/>
          <a:ext cx="8072495" cy="2759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2524"/>
                <a:gridCol w="2046632"/>
                <a:gridCol w="1785950"/>
                <a:gridCol w="1857389"/>
              </a:tblGrid>
              <a:tr h="46626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Cumprimento</a:t>
                      </a:r>
                      <a:endParaRPr lang="pt-BR" dirty="0"/>
                    </a:p>
                  </a:txBody>
                  <a:tcPr anchor="ctr"/>
                </a:tc>
              </a:tr>
              <a:tr h="47424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306.878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301.367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endParaRPr lang="pt-BR" b="1" dirty="0"/>
                    </a:p>
                  </a:txBody>
                  <a:tcPr anchor="ctr"/>
                </a:tc>
              </a:tr>
              <a:tr h="345369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306.878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344.375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endParaRPr lang="pt-BR" b="1" dirty="0"/>
                    </a:p>
                  </a:txBody>
                  <a:tcPr anchor="ctr"/>
                </a:tc>
              </a:tr>
              <a:tr h="47424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Resultado Primário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3.788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3.648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endParaRPr lang="pt-BR" b="1" dirty="0"/>
                    </a:p>
                  </a:txBody>
                  <a:tcPr anchor="ctr"/>
                </a:tc>
              </a:tr>
              <a:tr h="47424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Resultado Nominal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8.302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5.159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 anchor="ctr"/>
                </a:tc>
              </a:tr>
              <a:tr h="47424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Montante da Dívida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118.501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285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5"/>
            <a:ext cx="2133600" cy="642942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766751"/>
            <a:ext cx="85725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785794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9130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ARRECADAÇÃO/2014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57158" y="1571616"/>
          <a:ext cx="8463314" cy="464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394"/>
                <a:gridCol w="795696"/>
                <a:gridCol w="868032"/>
                <a:gridCol w="651024"/>
                <a:gridCol w="662509"/>
                <a:gridCol w="814516"/>
                <a:gridCol w="703879"/>
                <a:gridCol w="720080"/>
                <a:gridCol w="864096"/>
                <a:gridCol w="792088"/>
              </a:tblGrid>
              <a:tr h="36628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r>
                        <a:rPr lang="pt-BR" sz="1600" dirty="0" smtClean="0"/>
                        <a:t>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r>
                        <a:rPr lang="pt-BR" baseline="0" dirty="0" smtClean="0"/>
                        <a:t> ETAS DE ARRECADAÇÃO 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62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3º Bimestre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4º Bimestre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2º Quadrimestre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471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 Corrente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78.398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72.236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-6.162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80.662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74.361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-6.301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159.060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146.597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-12.463</a:t>
                      </a:r>
                      <a:endParaRPr lang="pt-BR" sz="1200" b="1" dirty="0"/>
                    </a:p>
                  </a:txBody>
                  <a:tcPr anchor="b"/>
                </a:tc>
              </a:tr>
              <a:tr h="28965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Tributárias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13.722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11.254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-2.468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13.657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12.213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-1.444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27.379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23.467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-3.912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Contribuições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1.656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2.284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1.646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1.316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-330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3.302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3.600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298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Patrimonial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4.919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6.095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1.176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8.078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3.150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9.847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14.173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4.326</a:t>
                      </a:r>
                      <a:endParaRPr lang="pt-BR" sz="1200" b="1" dirty="0"/>
                    </a:p>
                  </a:txBody>
                  <a:tcPr anchor="b"/>
                </a:tc>
              </a:tr>
              <a:tr h="32277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Transferências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54.859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50.707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-4.152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57.734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50.716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-7.018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112.593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101.423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-11.170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Outras</a:t>
                      </a:r>
                      <a:r>
                        <a:rPr lang="pt-BR" sz="1100" b="1" baseline="0" dirty="0" smtClean="0"/>
                        <a:t> Rec. Corrente 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3.242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1.896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-1.346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2.697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2.038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-659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5.939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3.934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-2.005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</a:t>
                      </a:r>
                      <a:r>
                        <a:rPr lang="pt-BR" sz="1100" b="1" baseline="0" dirty="0" smtClean="0"/>
                        <a:t> de Capital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1.605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693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-912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1.679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-1.012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3.284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1.360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-1.924</a:t>
                      </a:r>
                      <a:endParaRPr lang="pt-BR" sz="1200" b="1" dirty="0"/>
                    </a:p>
                  </a:txBody>
                  <a:tcPr anchor="b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Alienação de Bens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Operação Crédito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-1.334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</a:t>
                      </a:r>
                      <a:r>
                        <a:rPr lang="pt-BR" sz="1100" b="1" dirty="0" err="1" smtClean="0"/>
                        <a:t>Transf</a:t>
                      </a:r>
                      <a:r>
                        <a:rPr lang="pt-BR" sz="1100" b="1" dirty="0" smtClean="0"/>
                        <a:t>.</a:t>
                      </a:r>
                      <a:r>
                        <a:rPr lang="pt-BR" sz="1100" b="1" baseline="0" dirty="0" smtClean="0"/>
                        <a:t> Capital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693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1.012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1.360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-590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Intra-orçamentárias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3.123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2.966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4.978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6.089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1.111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(-)Deduções Receita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7.145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6.074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-1.071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7.145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6.013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-1.132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14.290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12.087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-2.203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4710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Total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75.347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69.978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-5.369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77.685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71.981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-5.704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153.032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141.959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-11.073</a:t>
                      </a:r>
                      <a:endParaRPr lang="pt-BR" sz="12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2895600" cy="285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7958"/>
            <a:ext cx="1947890" cy="21431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614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2860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04664"/>
            <a:ext cx="857256" cy="8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DESPESAS/2014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357162" y="1785925"/>
          <a:ext cx="8358246" cy="3929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0542"/>
                <a:gridCol w="735470"/>
                <a:gridCol w="848706"/>
                <a:gridCol w="648072"/>
                <a:gridCol w="648072"/>
                <a:gridCol w="864096"/>
                <a:gridCol w="792088"/>
                <a:gridCol w="720080"/>
                <a:gridCol w="792088"/>
                <a:gridCol w="759032"/>
              </a:tblGrid>
              <a:tr h="398278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CRONOGRAMA</a:t>
                      </a:r>
                      <a:r>
                        <a:rPr lang="pt-BR" baseline="0" dirty="0" smtClean="0"/>
                        <a:t> DE DESEMBOLSO 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50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3º</a:t>
                      </a:r>
                      <a:r>
                        <a:rPr lang="pt-BR" sz="1600" b="1" baseline="0" dirty="0" smtClean="0"/>
                        <a:t> Bimestre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4º Bimestre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2º Quadrimestre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701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31881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Despesas Correntes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70.051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4.488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57.267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8.296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131.126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127.318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-3.808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318709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Pessoal e  Encargos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39.464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7.947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36.666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5.149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63.034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76.130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13.096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33936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Juros Enc. Dívida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-739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1.300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561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1.478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1.300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-178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870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Outras Desp. Cor.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30.586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-2.721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19.301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-14.006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66.614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49.887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-16.727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870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 de Capital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3.461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-2.867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2.930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-3.398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12.656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6.391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-6.265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870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Investimentos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2.649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-2.349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1.910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-3.088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9.996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4.559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-5.437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870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</a:t>
                      </a:r>
                      <a:r>
                        <a:rPr lang="pt-BR" sz="1200" b="1" dirty="0" err="1" smtClean="0"/>
                        <a:t>Amortiz</a:t>
                      </a:r>
                      <a:r>
                        <a:rPr lang="pt-BR" sz="1200" b="1" dirty="0" smtClean="0"/>
                        <a:t>.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Dívida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812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-518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1.020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-310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2.660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1.832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-828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8708">
                <a:tc>
                  <a:txBody>
                    <a:bodyPr/>
                    <a:lstStyle/>
                    <a:p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</a:tr>
              <a:tr h="368286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Total das</a:t>
                      </a:r>
                      <a:r>
                        <a:rPr lang="pt-BR" sz="1200" b="1" baseline="0" dirty="0" smtClean="0"/>
                        <a:t> Despesas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73.512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60.197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-11.694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143.782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133.709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-10.073</a:t>
                      </a:r>
                      <a:endParaRPr lang="pt-BR" sz="12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949280"/>
            <a:ext cx="2895600" cy="360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6653242" y="6072205"/>
            <a:ext cx="2133600" cy="285753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102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69" y="357166"/>
            <a:ext cx="895349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286644" y="428604"/>
            <a:ext cx="81374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804" y="857232"/>
            <a:ext cx="82296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RECEITA ARRECADADA  X  DESPESA EMPENHADA</a:t>
            </a:r>
            <a:br>
              <a:rPr lang="pt-BR" sz="2000" b="1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Exercício de 2014</a:t>
            </a:r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2714619"/>
          <a:ext cx="8229600" cy="2281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91632">
                <a:tc rowSpan="2"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3º Bimestre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4º Bimestre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2º Quadrimestre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</a:t>
                      </a:r>
                      <a:r>
                        <a:rPr lang="pt-BR" sz="1400" baseline="0" dirty="0" smtClean="0"/>
                        <a:t>  Exercício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079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</a:tr>
              <a:tr h="502929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69.978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71.981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141.959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301.367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</a:tr>
              <a:tr h="566751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73.512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105,05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60.197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83,63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133.709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94,19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344.375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114,27</a:t>
                      </a:r>
                      <a:endParaRPr lang="pt-BR" sz="1400" b="1" dirty="0"/>
                    </a:p>
                  </a:txBody>
                  <a:tcPr anchor="b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pt-BR" sz="1400" b="1" dirty="0" err="1" smtClean="0"/>
                        <a:t>Sup</a:t>
                      </a:r>
                      <a:r>
                        <a:rPr lang="pt-BR" sz="1400" b="1" dirty="0" smtClean="0"/>
                        <a:t>/Def.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-3.534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-5,05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11.784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16,37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8.250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5,81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-43.008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-14,27</a:t>
                      </a:r>
                      <a:endParaRPr lang="pt-BR" sz="14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00364" y="5857892"/>
            <a:ext cx="2895600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5"/>
            <a:ext cx="2133600" cy="428627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500957" y="1071546"/>
            <a:ext cx="71438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APLICAÇÃO NA EDUCAÇÃO</a:t>
            </a: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7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MDE – Até 2º Quadrimestre/2014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571472" y="1571607"/>
          <a:ext cx="8001056" cy="37509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34144"/>
                <a:gridCol w="1250174"/>
                <a:gridCol w="916738"/>
              </a:tblGrid>
              <a:tr h="360061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Descrição</a:t>
                      </a:r>
                      <a:endParaRPr lang="pt-BR" sz="16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Executável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39092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</a:t>
                      </a:r>
                      <a:r>
                        <a:rPr lang="pt-BR" sz="1600" b="1" baseline="0" dirty="0" smtClean="0"/>
                        <a:t> - </a:t>
                      </a:r>
                      <a:r>
                        <a:rPr lang="pt-BR" sz="1600" b="1" dirty="0" smtClean="0"/>
                        <a:t> Receita de Impostos e Transferências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189.664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        Despesas na Manutenção e Desenvolvimento</a:t>
                      </a:r>
                      <a:r>
                        <a:rPr lang="pt-BR" sz="1600" b="1" baseline="0" dirty="0" smtClean="0"/>
                        <a:t> do Ensino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</a:t>
                      </a:r>
                      <a:r>
                        <a:rPr lang="pt-BR" sz="1600" b="1" baseline="0" dirty="0" smtClean="0"/>
                        <a:t> -   Limite mínimo art. 212 da CF ( 25% de A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47.416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25,00</a:t>
                      </a:r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 - 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50.920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26,85</a:t>
                      </a:r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pPr algn="ct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   Pagamento dos Professores do Ensino Fundamental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 -  Receita do FUNDEB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27.887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 -  Limite mínimo ( 60% de G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16.794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60,00</a:t>
                      </a:r>
                      <a:endParaRPr lang="pt-BR" sz="1600" b="1" dirty="0"/>
                    </a:p>
                  </a:txBody>
                  <a:tcPr/>
                </a:tc>
              </a:tr>
              <a:tr h="33909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  -   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22.144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79,41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72206"/>
            <a:ext cx="2895600" cy="357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/>
              <a:t>Controladoria Geral do Município</a:t>
            </a:r>
            <a:endParaRPr lang="pt-BR" b="1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072207"/>
            <a:ext cx="2133600" cy="428628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6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500957" y="357166"/>
            <a:ext cx="71438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11302</TotalTime>
  <Words>1282</Words>
  <Application>Microsoft Office PowerPoint</Application>
  <PresentationFormat>Apresentação na tela (4:3)</PresentationFormat>
  <Paragraphs>644</Paragraphs>
  <Slides>17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AUDIÊNCIA PÚBLICA</vt:lpstr>
      <vt:lpstr>EXERCÍCIO DE 2014 2º QUADRIMESTRE</vt:lpstr>
      <vt:lpstr>METAS FISCAIS PREVISTAS - LDO EXERCÍCIO DE 2014</vt:lpstr>
      <vt:lpstr>AVALIAÇÃO DO CUMPRIMENTO  DAS METAS FISCAIS</vt:lpstr>
      <vt:lpstr>CUMPRIMENTO DAS METAS FISCAIS PREVISTAS  NA LDO  - Até 2º QUADRIMESTRE/2014</vt:lpstr>
      <vt:lpstr> ARRECADAÇÃO/2014 </vt:lpstr>
      <vt:lpstr> DESPESAS/2014 </vt:lpstr>
      <vt:lpstr>RECEITA ARRECADADA  X  DESPESA EMPENHADA Exercício de 2014</vt:lpstr>
      <vt:lpstr>APLICAÇÃO NA EDUCAÇÃO MDE – Até 2º Quadrimestre/2014 </vt:lpstr>
      <vt:lpstr>APLICAÇÃO NA EDUCAÇÃO Art. 184 da LOA – Até 2º Quadrimestre</vt:lpstr>
      <vt:lpstr>APLICAÇÃO NA SAÚDE ATÉ O 2º QUADRIMESTRE DE 2014</vt:lpstr>
      <vt:lpstr> RESENPREV/2014 </vt:lpstr>
      <vt:lpstr>RESULTADO NOMINAL Exercício de 2014</vt:lpstr>
      <vt:lpstr>LIMITE DA DÍVIDA 2º Quadrimestre - 2014</vt:lpstr>
      <vt:lpstr>DESPESA COM PESSOAL Exercício de 2014</vt:lpstr>
      <vt:lpstr>RESULTADO PRIMÁRIO Exercício de 2014</vt:lpstr>
      <vt:lpstr> ELABORADO E APRESENTADO POR: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Ludemar</dc:creator>
  <cp:lastModifiedBy>PROPRIETARIO</cp:lastModifiedBy>
  <cp:revision>886</cp:revision>
  <dcterms:created xsi:type="dcterms:W3CDTF">2009-07-01T21:56:22Z</dcterms:created>
  <dcterms:modified xsi:type="dcterms:W3CDTF">2014-10-02T17:38:30Z</dcterms:modified>
</cp:coreProperties>
</file>